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0" r:id="rId3"/>
    <p:sldId id="256" r:id="rId4"/>
    <p:sldId id="283" r:id="rId5"/>
    <p:sldId id="284" r:id="rId7"/>
    <p:sldId id="258" r:id="rId8"/>
    <p:sldId id="257" r:id="rId9"/>
    <p:sldId id="288" r:id="rId10"/>
    <p:sldId id="278" r:id="rId11"/>
    <p:sldId id="285" r:id="rId12"/>
    <p:sldId id="286" r:id="rId13"/>
    <p:sldId id="279" r:id="rId14"/>
    <p:sldId id="274" r:id="rId15"/>
    <p:sldId id="287" r:id="rId16"/>
    <p:sldId id="281" r:id="rId17"/>
    <p:sldId id="275" r:id="rId18"/>
    <p:sldId id="280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276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052EC-195E-486E-BF18-7E0A0A29F0BA}" type="datetimeFigureOut">
              <a:rPr lang="tr-TR" smtClean="0"/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42589-A5A8-4EBF-92A0-E3EE33FF931D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2589-A5A8-4EBF-92A0-E3EE33FF931D}" type="slidenum">
              <a:rPr lang="tr-TR" smtClean="0"/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2589-A5A8-4EBF-92A0-E3EE33FF931D}" type="slidenum">
              <a:rPr lang="tr-TR" smtClean="0"/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2589-A5A8-4EBF-92A0-E3EE33FF931D}" type="slidenum">
              <a:rPr lang="tr-TR" smtClean="0"/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2589-A5A8-4EBF-92A0-E3EE33FF931D}" type="slidenum">
              <a:rPr lang="tr-TR" smtClean="0"/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2589-A5A8-4EBF-92A0-E3EE33FF931D}" type="slidenum">
              <a:rPr lang="tr-TR" smtClean="0"/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 hasCustomPrompt="1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 hasCustomPrompt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 eaLnBrk="1" latinLnBrk="0" hangingPunct="1"/>
            <a:r>
              <a:rPr lang="tr-TR" smtClean="0"/>
              <a:t>İkinci düzey</a:t>
            </a:r>
            <a:endParaRPr lang="tr-TR" smtClean="0"/>
          </a:p>
          <a:p>
            <a:pPr lvl="2" eaLnBrk="1" latinLnBrk="0" hangingPunct="1"/>
            <a:r>
              <a:rPr lang="tr-TR" smtClean="0"/>
              <a:t>Üçüncü düzey</a:t>
            </a:r>
            <a:endParaRPr lang="tr-TR" smtClean="0"/>
          </a:p>
          <a:p>
            <a:pPr lvl="3" eaLnBrk="1" latinLnBrk="0" hangingPunct="1"/>
            <a:r>
              <a:rPr lang="tr-TR" smtClean="0"/>
              <a:t>Dördüncü düzey</a:t>
            </a:r>
            <a:endParaRPr lang="tr-TR" smtClean="0"/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 eaLnBrk="1" latinLnBrk="0" hangingPunct="1"/>
            <a:r>
              <a:rPr lang="tr-TR" smtClean="0"/>
              <a:t>İkinci düzey</a:t>
            </a:r>
            <a:endParaRPr lang="tr-TR" smtClean="0"/>
          </a:p>
          <a:p>
            <a:pPr lvl="2" eaLnBrk="1" latinLnBrk="0" hangingPunct="1"/>
            <a:r>
              <a:rPr lang="tr-TR" smtClean="0"/>
              <a:t>Üçüncü düzey</a:t>
            </a:r>
            <a:endParaRPr lang="tr-TR" smtClean="0"/>
          </a:p>
          <a:p>
            <a:pPr lvl="3" eaLnBrk="1" latinLnBrk="0" hangingPunct="1"/>
            <a:r>
              <a:rPr lang="tr-TR" smtClean="0"/>
              <a:t>Dördüncü düzey</a:t>
            </a:r>
            <a:endParaRPr lang="tr-TR" smtClean="0"/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 eaLnBrk="1" latinLnBrk="0" hangingPunct="1"/>
            <a:r>
              <a:rPr lang="tr-TR" smtClean="0"/>
              <a:t>İkinci düzey</a:t>
            </a:r>
            <a:endParaRPr lang="tr-TR" smtClean="0"/>
          </a:p>
          <a:p>
            <a:pPr lvl="2" eaLnBrk="1" latinLnBrk="0" hangingPunct="1"/>
            <a:r>
              <a:rPr lang="tr-TR" smtClean="0"/>
              <a:t>Üçüncü düzey</a:t>
            </a:r>
            <a:endParaRPr lang="tr-TR" smtClean="0"/>
          </a:p>
          <a:p>
            <a:pPr lvl="3" eaLnBrk="1" latinLnBrk="0" hangingPunct="1"/>
            <a:r>
              <a:rPr lang="tr-TR" smtClean="0"/>
              <a:t>Dördüncü düzey</a:t>
            </a:r>
            <a:endParaRPr lang="tr-TR" smtClean="0"/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  <a:endParaRPr kumimoji="0" lang="tr-TR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 eaLnBrk="1" latinLnBrk="0" hangingPunct="1"/>
            <a:r>
              <a:rPr lang="tr-TR" smtClean="0"/>
              <a:t>İkinci düzey</a:t>
            </a:r>
            <a:endParaRPr lang="tr-TR" smtClean="0"/>
          </a:p>
          <a:p>
            <a:pPr lvl="2" eaLnBrk="1" latinLnBrk="0" hangingPunct="1"/>
            <a:r>
              <a:rPr lang="tr-TR" smtClean="0"/>
              <a:t>Üçüncü düzey</a:t>
            </a:r>
            <a:endParaRPr lang="tr-TR" smtClean="0"/>
          </a:p>
          <a:p>
            <a:pPr lvl="3" eaLnBrk="1" latinLnBrk="0" hangingPunct="1"/>
            <a:r>
              <a:rPr lang="tr-TR" smtClean="0"/>
              <a:t>Dördüncü düzey</a:t>
            </a:r>
            <a:endParaRPr lang="tr-TR" smtClean="0"/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 hasCustomPrompt="1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 eaLnBrk="1" latinLnBrk="0" hangingPunct="1"/>
            <a:r>
              <a:rPr lang="tr-TR" smtClean="0"/>
              <a:t>İkinci düzey</a:t>
            </a:r>
            <a:endParaRPr lang="tr-TR" smtClean="0"/>
          </a:p>
          <a:p>
            <a:pPr lvl="2" eaLnBrk="1" latinLnBrk="0" hangingPunct="1"/>
            <a:r>
              <a:rPr lang="tr-TR" smtClean="0"/>
              <a:t>Üçüncü düzey</a:t>
            </a:r>
            <a:endParaRPr lang="tr-TR" smtClean="0"/>
          </a:p>
          <a:p>
            <a:pPr lvl="3" eaLnBrk="1" latinLnBrk="0" hangingPunct="1"/>
            <a:r>
              <a:rPr lang="tr-TR" smtClean="0"/>
              <a:t>Dördüncü düzey</a:t>
            </a:r>
            <a:endParaRPr lang="tr-TR" smtClean="0"/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 hasCustomPrompt="1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 eaLnBrk="1" latinLnBrk="0" hangingPunct="1"/>
            <a:r>
              <a:rPr lang="tr-TR" smtClean="0"/>
              <a:t>İkinci düzey</a:t>
            </a:r>
            <a:endParaRPr lang="tr-TR" smtClean="0"/>
          </a:p>
          <a:p>
            <a:pPr lvl="2" eaLnBrk="1" latinLnBrk="0" hangingPunct="1"/>
            <a:r>
              <a:rPr lang="tr-TR" smtClean="0"/>
              <a:t>Üçüncü düzey</a:t>
            </a:r>
            <a:endParaRPr lang="tr-TR" smtClean="0"/>
          </a:p>
          <a:p>
            <a:pPr lvl="3" eaLnBrk="1" latinLnBrk="0" hangingPunct="1"/>
            <a:r>
              <a:rPr lang="tr-TR" smtClean="0"/>
              <a:t>Dördüncü düzey</a:t>
            </a:r>
            <a:endParaRPr lang="tr-TR" smtClean="0"/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 hasCustomPrompt="1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 eaLnBrk="1" latinLnBrk="0" hangingPunct="1"/>
            <a:r>
              <a:rPr lang="tr-TR" smtClean="0"/>
              <a:t>İkinci düzey</a:t>
            </a:r>
            <a:endParaRPr lang="tr-TR" smtClean="0"/>
          </a:p>
          <a:p>
            <a:pPr lvl="2" eaLnBrk="1" latinLnBrk="0" hangingPunct="1"/>
            <a:r>
              <a:rPr lang="tr-TR" smtClean="0"/>
              <a:t>Üçüncü düzey</a:t>
            </a:r>
            <a:endParaRPr lang="tr-TR" smtClean="0"/>
          </a:p>
          <a:p>
            <a:pPr lvl="3" eaLnBrk="1" latinLnBrk="0" hangingPunct="1"/>
            <a:r>
              <a:rPr lang="tr-TR" smtClean="0"/>
              <a:t>Dördüncü düzey</a:t>
            </a:r>
            <a:endParaRPr lang="tr-TR" smtClean="0"/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 hasCustomPrompt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  <a:endParaRPr kumimoji="0" lang="tr-TR" smtClean="0"/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 hasCustomPrompt="1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  <a:endParaRPr kumimoji="0" lang="tr-TR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 hasCustomPrompt="1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  <a:endParaRPr kumimoji="0" lang="tr-TR" smtClean="0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 hasCustomPrompt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 eaLnBrk="1" latinLnBrk="0" hangingPunct="1"/>
            <a:r>
              <a:rPr lang="tr-TR" smtClean="0"/>
              <a:t>İkinci düzey</a:t>
            </a:r>
            <a:endParaRPr lang="tr-TR" smtClean="0"/>
          </a:p>
          <a:p>
            <a:pPr lvl="2" eaLnBrk="1" latinLnBrk="0" hangingPunct="1"/>
            <a:r>
              <a:rPr lang="tr-TR" smtClean="0"/>
              <a:t>Üçüncü düzey</a:t>
            </a:r>
            <a:endParaRPr lang="tr-TR" smtClean="0"/>
          </a:p>
          <a:p>
            <a:pPr lvl="3" eaLnBrk="1" latinLnBrk="0" hangingPunct="1"/>
            <a:r>
              <a:rPr lang="tr-TR" smtClean="0"/>
              <a:t>Dördüncü düzey</a:t>
            </a:r>
            <a:endParaRPr lang="tr-TR" smtClean="0"/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  <a:endParaRPr kumimoji="0" lang="tr-TR" smtClean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  <a:endParaRPr kumimoji="0" lang="tr-TR" smtClean="0"/>
          </a:p>
          <a:p>
            <a:pPr lvl="1" eaLnBrk="1" latinLnBrk="0" hangingPunct="1"/>
            <a:r>
              <a:rPr kumimoji="0" lang="tr-TR" smtClean="0"/>
              <a:t>İkinci düzey</a:t>
            </a:r>
            <a:endParaRPr kumimoji="0" lang="tr-TR" smtClean="0"/>
          </a:p>
          <a:p>
            <a:pPr lvl="2" eaLnBrk="1" latinLnBrk="0" hangingPunct="1"/>
            <a:r>
              <a:rPr kumimoji="0" lang="tr-TR" smtClean="0"/>
              <a:t>Üçüncü düzey</a:t>
            </a:r>
            <a:endParaRPr kumimoji="0" lang="tr-TR" smtClean="0"/>
          </a:p>
          <a:p>
            <a:pPr lvl="3" eaLnBrk="1" latinLnBrk="0" hangingPunct="1"/>
            <a:r>
              <a:rPr kumimoji="0" lang="tr-TR" smtClean="0"/>
              <a:t>Dördüncü düzey</a:t>
            </a:r>
            <a:endParaRPr kumimoji="0" lang="tr-TR" smtClean="0"/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635"/>
            <a:ext cx="7467600" cy="2119630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3555" b="1" dirty="0">
                <a:solidFill>
                  <a:schemeClr val="accent3"/>
                </a:solidFill>
                <a:latin typeface="Calibri" panose="020F0502020204030204" charset="0"/>
                <a:cs typeface="Calibri" panose="020F0502020204030204" charset="0"/>
              </a:rPr>
            </a:br>
            <a:br>
              <a:rPr lang="tr-TR" sz="3555" b="1" dirty="0">
                <a:solidFill>
                  <a:schemeClr val="accent3"/>
                </a:solidFill>
                <a:latin typeface="Calibri" panose="020F0502020204030204" charset="0"/>
                <a:cs typeface="Calibri" panose="020F0502020204030204" charset="0"/>
              </a:rPr>
            </a:br>
            <a:br>
              <a:rPr lang="tr-TR" sz="3555" b="1" dirty="0">
                <a:solidFill>
                  <a:schemeClr val="accent3"/>
                </a:solidFill>
                <a:latin typeface="Calibri" panose="020F0502020204030204" charset="0"/>
                <a:cs typeface="Calibri" panose="020F0502020204030204" charset="0"/>
              </a:rPr>
            </a:br>
            <a:br>
              <a:rPr lang="tr-TR" sz="3555" b="1" dirty="0">
                <a:solidFill>
                  <a:schemeClr val="accent3"/>
                </a:solidFill>
                <a:latin typeface="Calibri" panose="020F0502020204030204" charset="0"/>
                <a:cs typeface="Calibri" panose="020F0502020204030204" charset="0"/>
              </a:rPr>
            </a:br>
            <a:br>
              <a:rPr lang="tr-TR" sz="3555" b="1" dirty="0">
                <a:solidFill>
                  <a:schemeClr val="accent3"/>
                </a:solidFill>
                <a:latin typeface="Calibri" panose="020F0502020204030204" charset="0"/>
                <a:cs typeface="Calibri" panose="020F0502020204030204" charset="0"/>
              </a:rPr>
            </a:br>
            <a:br>
              <a:rPr lang="tr-TR" sz="3555" b="1" dirty="0">
                <a:solidFill>
                  <a:schemeClr val="accent3"/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tr-TR" sz="3555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Calibri" panose="020F0502020204030204" charset="0"/>
              </a:rPr>
              <a:t>germiyan mesleki ve teknik anadolu lisesi</a:t>
            </a:r>
            <a:br>
              <a:rPr lang="tr-TR" sz="3555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Calibri" panose="020F0502020204030204" charset="0"/>
              </a:rPr>
            </a:br>
            <a:r>
              <a:rPr lang="tr-TR" sz="3555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Calibri" panose="020F0502020204030204" charset="0"/>
              </a:rPr>
              <a:t>2024-2025 eğitim öğretim yılı              kütahya ili pansiyon değerler eğitimi                                           ‘’pansiyonda hasbihal’’ </a:t>
            </a:r>
            <a:endParaRPr lang="tr-TR" sz="3555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162" y="2205112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tr-TR" u="sng" dirty="0" smtClean="0">
                <a:solidFill>
                  <a:srgbClr val="FF0000"/>
                </a:solidFill>
              </a:rPr>
              <a:t> </a:t>
            </a:r>
            <a:endParaRPr lang="tr-TR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u="sng" dirty="0" smtClean="0">
                <a:solidFill>
                  <a:srgbClr val="FF0000"/>
                </a:solidFill>
              </a:rPr>
              <a:t>TEMA ALT BAŞLIĞI: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 2- VAHYİN IŞIĞINDA İNSAN</a:t>
            </a:r>
            <a:endParaRPr lang="tr-TR" dirty="0" smtClean="0"/>
          </a:p>
          <a:p>
            <a:pPr marL="0" indent="0">
              <a:buNone/>
            </a:pPr>
            <a:r>
              <a:rPr lang="tr-TR" u="sng" dirty="0" smtClean="0">
                <a:solidFill>
                  <a:srgbClr val="FF0000"/>
                </a:solidFill>
              </a:rPr>
              <a:t>TEMA ETKİNLİK KONUSU: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BİRLİK, BERABERLİK</a:t>
            </a:r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‘’ Allah’a ve Resul’üne İtaat edin ve birbirinizle çekişmeyin. Sonra gevşersiniz ve gücünüz, devletiniz elden gider. Sabırlı olun. Çünkü Allah sabredenlerle beraberdir’’ Enfal 8/46</a:t>
            </a:r>
            <a:endParaRPr lang="tr-TR" sz="2000" dirty="0" smtClean="0">
              <a:solidFill>
                <a:schemeClr val="tx1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139952" y="4797152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Content Placeholder 5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50165" y="20955"/>
            <a:ext cx="8763635" cy="682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52705" y="48260"/>
            <a:ext cx="8778875" cy="60579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2710" y="6090285"/>
            <a:ext cx="8662670" cy="768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tr-TR" altLang="en-US" sz="320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6 ŞUBAT 2023 DEPREMİ</a:t>
            </a:r>
            <a:r>
              <a:rPr lang="tr-TR" altLang="en-US"/>
              <a:t> </a:t>
            </a:r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01600" y="33655"/>
            <a:ext cx="8959850" cy="680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34925" y="24765"/>
            <a:ext cx="9081770" cy="679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14935" y="24130"/>
            <a:ext cx="8942070" cy="683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48895" y="40640"/>
            <a:ext cx="9046210" cy="679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/>
          <p:nvPr>
            <p:ph sz="quarter" idx="1"/>
          </p:nvPr>
        </p:nvSpPr>
        <p:spPr>
          <a:xfrm>
            <a:off x="457200" y="248920"/>
            <a:ext cx="7467600" cy="6224905"/>
          </a:xfrm>
        </p:spPr>
        <p:txBody>
          <a:bodyPr/>
          <a:p>
            <a:pPr marL="0" indent="0">
              <a:buNone/>
            </a:pPr>
            <a:endParaRPr lang="tr-TR" altLang="en-US" sz="4000">
              <a:solidFill>
                <a:schemeClr val="accent1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tr-TR" altLang="en-US" sz="4000">
              <a:solidFill>
                <a:schemeClr val="accent1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457200">
              <a:buNone/>
            </a:pPr>
            <a:r>
              <a:rPr lang="tr-TR" altLang="en-US" sz="4000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Sunumu dinleyip, izlediğiniz için teşekkür ederiz.</a:t>
            </a:r>
            <a:endParaRPr lang="tr-TR" altLang="en-US" sz="4000">
              <a:solidFill>
                <a:schemeClr val="accent1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tr-TR" altLang="en-US"/>
          </a:p>
          <a:p>
            <a:pPr marL="0" indent="457200">
              <a:buNone/>
            </a:pPr>
            <a:r>
              <a:rPr lang="tr-TR" altLang="en-US" sz="360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Hazırlayan ve Sunanlar:</a:t>
            </a:r>
            <a:endParaRPr lang="tr-TR" altLang="en-US" sz="360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457200">
              <a:buNone/>
            </a:pPr>
            <a:r>
              <a:rPr lang="tr-TR" altLang="en-US" sz="3200">
                <a:latin typeface="Calibri" panose="020F0502020204030204" charset="0"/>
                <a:cs typeface="Calibri" panose="020F0502020204030204" charset="0"/>
              </a:rPr>
              <a:t>Fatih KAŞIKÇI</a:t>
            </a:r>
            <a:endParaRPr lang="tr-TR" altLang="en-US" sz="3200">
              <a:latin typeface="Calibri" panose="020F0502020204030204" charset="0"/>
              <a:cs typeface="Calibri" panose="020F0502020204030204" charset="0"/>
            </a:endParaRPr>
          </a:p>
          <a:p>
            <a:pPr marL="0" indent="457200">
              <a:buNone/>
            </a:pPr>
            <a:r>
              <a:rPr lang="tr-TR" altLang="en-US" sz="3200">
                <a:latin typeface="Calibri" panose="020F0502020204030204" charset="0"/>
                <a:cs typeface="Calibri" panose="020F0502020204030204" charset="0"/>
              </a:rPr>
              <a:t>Ali Osman AKGÜL</a:t>
            </a:r>
            <a:endParaRPr lang="tr-TR" altLang="en-US" sz="320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tr-TR" altLang="en-US" sz="320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491880" y="-135944"/>
            <a:ext cx="6172200" cy="1894362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      </a:t>
            </a:r>
            <a:endParaRPr lang="tr-TR" sz="5400" dirty="0">
              <a:solidFill>
                <a:srgbClr val="00B0F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87824" y="5517232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 smtClean="0">
                <a:solidFill>
                  <a:schemeClr val="bg1"/>
                </a:solidFill>
              </a:rPr>
              <a:t>   Bayrakları bayrak yapan üstündeki kandır; toprak üstünde ölen varsa vatandır.</a:t>
            </a:r>
            <a:r>
              <a:rPr lang="tr-TR" sz="2800" i="1" dirty="0" smtClean="0"/>
              <a:t>.</a:t>
            </a:r>
            <a:endParaRPr lang="tr-TR" sz="2800" i="1" dirty="0"/>
          </a:p>
        </p:txBody>
      </p:sp>
      <p:sp>
        <p:nvSpPr>
          <p:cNvPr id="3" name="Text Box 2"/>
          <p:cNvSpPr txBox="1"/>
          <p:nvPr/>
        </p:nvSpPr>
        <p:spPr>
          <a:xfrm>
            <a:off x="483235" y="246380"/>
            <a:ext cx="8467090" cy="6438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" y="10795"/>
            <a:ext cx="9085580" cy="683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28912"/>
            <a:ext cx="7467600" cy="793616"/>
          </a:xfrm>
        </p:spPr>
        <p:txBody>
          <a:bodyPr/>
          <a:lstStyle/>
          <a:p>
            <a:pPr algn="l"/>
            <a:r>
              <a:rPr lang="tr-TR" dirty="0" smtClean="0"/>
              <a:t>                      </a:t>
            </a:r>
            <a:r>
              <a:rPr lang="tr-TR" sz="4000" dirty="0" smtClean="0">
                <a:solidFill>
                  <a:srgbClr val="FF0000"/>
                </a:solidFill>
              </a:rPr>
              <a:t> birlik beraberlik</a:t>
            </a:r>
            <a:endParaRPr lang="tr-TR" sz="4000" dirty="0" smtClean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19256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ym typeface="+mn-ea"/>
              </a:rPr>
              <a:t>* ‘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sym typeface="+mn-ea"/>
              </a:rPr>
              <a:t>’ Allah’a ve Resul’üne İtaat edin ve birbirinizle çekişmeyin. Sonra gevşersiniz ve gücünüz, devletiniz elden gider. Sabırlı olun. Çünkü Allah sabredenlerle beraberdir’’ Enfal 8/46</a:t>
            </a: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* Ayetin Konusu:</a:t>
            </a:r>
            <a:r>
              <a:rPr lang="tr-TR" dirty="0"/>
              <a:t> Birlik ve sabırla gelen zaferdir.             Örneğin: Çanakkale Zaferi, Kurtuluş Savaşı, 15 Temmuz Demokrasi Zaferi.</a:t>
            </a:r>
            <a:endParaRPr lang="tr-TR" dirty="0"/>
          </a:p>
          <a:p>
            <a:pPr marL="0" indent="0">
              <a:buNone/>
            </a:pP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* Allah’a ve Resul’ üne itaat edin:</a:t>
            </a:r>
            <a:r>
              <a:rPr lang="tr-TR" dirty="0"/>
              <a:t> Yani koşulsuz bağlanın. İmanın en önemli unsurudur. Bu konuda Peygamber Efendimiz (s.a.v) ‘’İman etmedikçe cennete giremezsiniz. Birbirinizi sevmedikçe de iman etmiş olmazsınız.’’ buyurmuşlardır.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6360" y="99695"/>
            <a:ext cx="8675370" cy="6685280"/>
          </a:xfrm>
        </p:spPr>
        <p:txBody>
          <a:bodyPr/>
          <a:lstStyle/>
          <a:p>
            <a:pPr marL="0" indent="0">
              <a:buNone/>
            </a:pPr>
            <a:endParaRPr lang="tr-TR" dirty="0">
              <a:solidFill>
                <a:schemeClr val="accent2">
                  <a:lumMod val="7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* Birbirinizle çekişmeyin. Sonra gevşersiniz ve gücünüz devletiniz elden gider:</a:t>
            </a:r>
            <a:r>
              <a:rPr lang="tr-TR" dirty="0">
                <a:sym typeface="+mn-ea"/>
              </a:rPr>
              <a:t> Çekişmenin zıttı huzurdur, birliktir, yekvücut olmaktır.</a:t>
            </a:r>
            <a:endParaRPr lang="tr-TR" dirty="0">
              <a:sym typeface="+mn-ea"/>
            </a:endParaRPr>
          </a:p>
          <a:p>
            <a:pPr marL="0" indent="0">
              <a:buNone/>
            </a:pPr>
            <a:r>
              <a:rPr lang="tr-TR" dirty="0">
                <a:sym typeface="+mn-ea"/>
              </a:rPr>
              <a:t>‘’ Ey Allah’ın kulları! Kardeş Olunuz.’’ Hz. Muhammed (s.a.v)</a:t>
            </a:r>
            <a:endParaRPr lang="tr-TR" dirty="0">
              <a:sym typeface="+mn-ea"/>
            </a:endParaRPr>
          </a:p>
          <a:p>
            <a:pPr marL="0" indent="0">
              <a:buNone/>
            </a:pPr>
            <a:r>
              <a:rPr lang="tr-TR" b="1" dirty="0">
                <a:sym typeface="+mn-ea"/>
              </a:rPr>
              <a:t>Tevhid (Teklik,tek olma)</a:t>
            </a:r>
            <a:endParaRPr lang="tr-TR" b="1" dirty="0"/>
          </a:p>
          <a:p>
            <a:pPr marL="0" indent="0">
              <a:buNone/>
            </a:pPr>
            <a:r>
              <a:rPr lang="tr-TR" b="1" dirty="0">
                <a:sym typeface="+mn-ea"/>
              </a:rPr>
              <a:t>Vahdet (Bütünlük, Toplu olma)</a:t>
            </a:r>
            <a:endParaRPr lang="tr-TR" b="1" dirty="0"/>
          </a:p>
          <a:p>
            <a:pPr marL="0" indent="0">
              <a:buNone/>
            </a:pPr>
            <a:r>
              <a:rPr lang="tr-TR" b="1" dirty="0">
                <a:sym typeface="+mn-ea"/>
              </a:rPr>
              <a:t>Birlik (Ortak Hareket Etme)</a:t>
            </a:r>
            <a:endParaRPr lang="tr-TR" b="1" dirty="0"/>
          </a:p>
          <a:p>
            <a:pPr marL="0" indent="457200">
              <a:buNone/>
            </a:pPr>
            <a:r>
              <a:rPr lang="tr-TR" dirty="0">
                <a:sym typeface="+mn-ea"/>
              </a:rPr>
              <a:t>Örneğin: 6 Şubat 2023 depremi, 1999 Marmara depremi, Erzurum depremi, Manisa Soma maden göçüğü  gibi afetlerde tüm yurttaşlarımızın kurtarma faaliyetlerinde seferber olmaları.</a:t>
            </a:r>
            <a:endParaRPr lang="tr-TR" dirty="0">
              <a:sym typeface="+mn-ea"/>
            </a:endParaRPr>
          </a:p>
          <a:p>
            <a:pPr marL="0" indent="457200">
              <a:buNone/>
            </a:pPr>
            <a:r>
              <a:rPr lang="tr-TR" dirty="0">
                <a:sym typeface="+mn-ea"/>
              </a:rPr>
              <a:t>Müslümanların, Ulusların kendi aralarındaki çekişmeleri düşmanın işine yaramaktadır. Böyle oluncada düşmana direnecek güç olmamakta ve hatta insanlar kendi topraklarından, yurtlarından olmaktadır. Örneğin: İtrail’in, Filistin’i işgal etmesi, soykırım ve katliam yapması ve bunun karşılığında başta Müslüman ülkeler olmak üzere tüm ülkelerin seyirci kalmaları.</a:t>
            </a:r>
            <a:endParaRPr lang="tr-TR" dirty="0">
              <a:sym typeface="+mn-ea"/>
            </a:endParaRPr>
          </a:p>
          <a:p>
            <a:pPr marL="0" indent="0">
              <a:buNone/>
            </a:pP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endParaRPr lang="tr-TR" dirty="0"/>
          </a:p>
        </p:txBody>
      </p:sp>
      <p:pic>
        <p:nvPicPr>
          <p:cNvPr id="6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" y="0"/>
            <a:ext cx="8706485" cy="59664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79070" y="5966460"/>
            <a:ext cx="8597900" cy="848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tr-TR" altLang="en-US" sz="440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ZAFER İNANANLARINDIR</a:t>
            </a:r>
            <a:endParaRPr lang="tr-TR" altLang="en-US" sz="440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/>
          <p:nvPr>
            <p:ph sz="quarter" idx="1"/>
          </p:nvPr>
        </p:nvSpPr>
        <p:spPr>
          <a:xfrm>
            <a:off x="183515" y="194310"/>
            <a:ext cx="3931285" cy="6542405"/>
          </a:xfrm>
        </p:spPr>
        <p:txBody>
          <a:bodyPr/>
          <a:p>
            <a:pPr marL="0" indent="0">
              <a:buNone/>
            </a:pPr>
            <a:endParaRPr lang="tr-TR" dirty="0" smtClean="0">
              <a:solidFill>
                <a:schemeClr val="accent2">
                  <a:lumMod val="7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sym typeface="+mn-ea"/>
              </a:rPr>
              <a:t>* Sabırlı olun. Çünkü Allah sabredenlerle beraberdir: </a:t>
            </a:r>
            <a:endParaRPr lang="tr-TR" dirty="0" smtClean="0">
              <a:solidFill>
                <a:schemeClr val="accent2">
                  <a:lumMod val="7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sym typeface="+mn-ea"/>
              </a:rPr>
              <a:t>Sabredin. Allah’ güvenip tevekkül edin. Birlikte direnin ve zorluklara birlikte tehammül edin anlamları çıkmaktadır. Sonunda ise Yüce Allah (c.c) sabredenlerle beraber olduğu için, sabredenlere yardımcı olacaktır. </a:t>
            </a:r>
            <a:endParaRPr lang="tr-TR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tr-TR" altLang="en-US" dirty="0" smtClean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İçerik Yer Tutucusu 3"/>
          <p:cNvPicPr>
            <a:picLocks noGrp="1" noChangeAspect="1"/>
          </p:cNvPicPr>
          <p:nvPr>
            <p:ph sz="quarter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5" y="46990"/>
            <a:ext cx="4573270" cy="667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00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</a:rPr>
              <a:t>birlik nedir?</a:t>
            </a:r>
            <a:endParaRPr lang="tr-TR" sz="6000">
              <a:solidFill>
                <a:schemeClr val="accent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tr-TR" sz="4000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Kelime Anlamı:</a:t>
            </a:r>
            <a:endParaRPr lang="tr-TR" sz="4000" dirty="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tr-TR" sz="4000" dirty="0">
                <a:latin typeface="Calibri" panose="020F0502020204030204" charset="0"/>
                <a:cs typeface="Calibri" panose="020F0502020204030204" charset="0"/>
              </a:rPr>
              <a:t>1- Bir ve birtek olma durumu.</a:t>
            </a:r>
            <a:endParaRPr lang="tr-TR" sz="40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tr-TR" sz="4000" dirty="0">
                <a:latin typeface="Calibri" panose="020F0502020204030204" charset="0"/>
                <a:cs typeface="Calibri" panose="020F0502020204030204" charset="0"/>
              </a:rPr>
              <a:t>2- Bir arada olma birleşme, bütün oluşturma durumu, bütünlük.</a:t>
            </a:r>
            <a:endParaRPr lang="tr-TR" sz="40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tr-TR" sz="40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550" y="4869180"/>
            <a:ext cx="4160520" cy="1497965"/>
          </a:xfrm>
        </p:spPr>
        <p:txBody>
          <a:bodyPr>
            <a:normAutofit/>
          </a:bodyPr>
          <a:lstStyle/>
          <a:p>
            <a:r>
              <a:rPr lang="tr-TR" dirty="0" smtClean="0"/>
              <a:t>    </a:t>
            </a:r>
            <a:endParaRPr lang="tr-T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05765" y="548640"/>
            <a:ext cx="7919085" cy="1145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tr-TR" altLang="en-US" sz="480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</a:rPr>
              <a:t>BERABERLİK NEDİR?</a:t>
            </a:r>
            <a:endParaRPr lang="tr-TR" altLang="en-US" sz="4800">
              <a:solidFill>
                <a:schemeClr val="accent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9070" y="1628775"/>
            <a:ext cx="8107680" cy="4983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tr-TR" altLang="en-US" sz="360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tr-TR" altLang="en-US" sz="440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*Kelime Anlamı:</a:t>
            </a:r>
            <a:endParaRPr lang="tr-TR" altLang="en-US" sz="440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tr-TR" altLang="en-US" sz="44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tr-TR" altLang="en-US" sz="44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Birlikte olma durumu, birliktelik</a:t>
            </a:r>
            <a:endParaRPr lang="tr-TR" altLang="en-US" sz="44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   </a:t>
            </a:r>
            <a:r>
              <a:rPr lang="tr-TR" sz="3200" b="1" dirty="0" smtClean="0"/>
              <a:t>  </a:t>
            </a:r>
            <a:endParaRPr lang="tr-TR" sz="3200" b="1" dirty="0" smtClean="0"/>
          </a:p>
          <a:p>
            <a:pPr marL="0" indent="0">
              <a:buNone/>
            </a:pPr>
            <a:endParaRPr lang="tr-TR" sz="3200" b="1" dirty="0"/>
          </a:p>
          <a:p>
            <a:pPr marL="0" indent="0">
              <a:buNone/>
            </a:pPr>
            <a:endParaRPr lang="tr-TR" sz="3200" b="1" dirty="0" smtClean="0"/>
          </a:p>
          <a:p>
            <a:pPr marL="0" indent="0">
              <a:buNone/>
            </a:pPr>
            <a:endParaRPr lang="tr-TR" sz="3200" b="1" dirty="0"/>
          </a:p>
          <a:p>
            <a:pPr marL="0" indent="0">
              <a:buNone/>
            </a:pPr>
            <a:endParaRPr lang="tr-TR" sz="3200" b="1" dirty="0" smtClean="0"/>
          </a:p>
          <a:p>
            <a:pPr marL="0" indent="0">
              <a:buNone/>
            </a:pPr>
            <a:endParaRPr lang="tr-TR" sz="3200" b="1" dirty="0"/>
          </a:p>
          <a:p>
            <a:pPr marL="0" indent="0">
              <a:buNone/>
            </a:pPr>
            <a:endParaRPr lang="tr-TR" sz="3200" b="1" dirty="0"/>
          </a:p>
          <a:p>
            <a:pPr marL="0" indent="0">
              <a:buNone/>
            </a:pPr>
            <a:endParaRPr lang="tr-TR" sz="3200" b="1" dirty="0" smtClean="0"/>
          </a:p>
          <a:p>
            <a:pPr marL="0" indent="0">
              <a:buNone/>
            </a:pP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1460" y="764540"/>
            <a:ext cx="8308975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tr-TR" altLang="en-US" sz="480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</a:rPr>
              <a:t>BİRLİK VE BERABERLİK NEDİR?</a:t>
            </a:r>
            <a:endParaRPr lang="tr-TR" altLang="en-US" sz="4800">
              <a:solidFill>
                <a:schemeClr val="accent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66700" y="1700530"/>
            <a:ext cx="8394700" cy="4942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tr-TR" altLang="en-US" sz="400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* Kelime Anlamı:</a:t>
            </a:r>
            <a:endParaRPr lang="tr-TR" altLang="en-US" sz="4000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tr-TR" altLang="en-US" sz="40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tr-TR" altLang="en-US" sz="4000">
                <a:latin typeface="Calibri" panose="020F0502020204030204" charset="0"/>
                <a:cs typeface="Calibri" panose="020F0502020204030204" charset="0"/>
              </a:rPr>
              <a:t>Aynı çatı altında, aynı amaç için birleşme, beraber hareket edebilme ve yaşayabilme becerisi.</a:t>
            </a:r>
            <a:endParaRPr lang="tr-TR" altLang="en-US" sz="400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2694</Words>
  <Application>WPS Presentation</Application>
  <PresentationFormat>Ekran Gösterisi (4:3)</PresentationFormat>
  <Paragraphs>84</Paragraphs>
  <Slides>16</Slides>
  <Notes>6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Wingdings</vt:lpstr>
      <vt:lpstr>Wingdings 2</vt:lpstr>
      <vt:lpstr>Calibri</vt:lpstr>
      <vt:lpstr>Times New Roman</vt:lpstr>
      <vt:lpstr>Microsoft YaHei</vt:lpstr>
      <vt:lpstr>Arial Unicode MS</vt:lpstr>
      <vt:lpstr>Cumba</vt:lpstr>
      <vt:lpstr>      germiyan mesleki ve teknik anadolu lisesi 2024-2025 eğitim öğretim yılı              kütahya ili pansiyon değerler eğitimi                                           ‘’pansiyonda hasbihal’’ </vt:lpstr>
      <vt:lpstr>      </vt:lpstr>
      <vt:lpstr>                       birlik beraberlik</vt:lpstr>
      <vt:lpstr>PowerPoint 演示文稿</vt:lpstr>
      <vt:lpstr> </vt:lpstr>
      <vt:lpstr>PowerPoint 演示文稿</vt:lpstr>
      <vt:lpstr>birlik nedir?</vt:lpstr>
      <vt:lpstr>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39</cp:revision>
  <dcterms:created xsi:type="dcterms:W3CDTF">2016-11-29T15:06:00Z</dcterms:created>
  <dcterms:modified xsi:type="dcterms:W3CDTF">2024-11-20T20:20:34Z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FAA0F4FDE35E4B7A89B9991E95A0E3AE_12</vt:lpwstr>
  </property>
  <property fmtid="{D5CDD505-2E9C-101B-9397-08002B2CF9AE}" pid="3" name="KSOProductBuildVer">
    <vt:lpwstr>1033-12.2.0.18911</vt:lpwstr>
  </property>
</Properties>
</file>